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950458" cy="4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H.W.(40):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-115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984357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191621"/>
            <a:ext cx="26548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H.W.(41):</a:t>
            </a:r>
            <a:r>
              <a:rPr sz="1400" b="1" spc="3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85110" y="32745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8095" y="32745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48991" y="32745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396218"/>
            <a:ext cx="271786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1457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413994"/>
            <a:ext cx="3182167" cy="66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H.W.(42):</a:t>
            </a:r>
            <a:r>
              <a:rPr sz="1400" b="1" spc="2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208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023981"/>
            <a:ext cx="19010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11.32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45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7217140"/>
            <a:ext cx="4018922" cy="129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6" baseline="-14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  <a:p>
            <a:pPr marL="0" marR="0">
              <a:lnSpc>
                <a:spcPts val="1645"/>
              </a:lnSpc>
              <a:spcBef>
                <a:spcPts val="4762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1.96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129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75967" y="2914253"/>
            <a:ext cx="34654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Determination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324090"/>
            <a:ext cx="7449685" cy="710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1.1)</a:t>
            </a:r>
            <a:r>
              <a:rPr sz="1600" i="1" spc="113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Reciprocal networks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sources,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760454"/>
            <a:ext cx="7455020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 (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 and the two-port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 to be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reciprocal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 that if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59202" y="382968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43251" y="382968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975338"/>
            <a:ext cx="7456068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excitation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interchanged,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interchanging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port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ammeter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other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ammeter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582023"/>
            <a:ext cx="74562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퐕</a:t>
            </a:r>
            <a:r>
              <a:rPr sz="1400" spc="82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퐳</a:t>
            </a:r>
            <a:r>
              <a:rPr sz="1400" spc="956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퐈</a:t>
            </a:r>
            <a:r>
              <a:rPr sz="1400" spc="105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 spc="8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퐕</a:t>
            </a:r>
            <a:r>
              <a:rPr sz="1400" spc="82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26942" y="4667834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NBIEC+Cambria Math"/>
                <a:cs typeface="ANBIEC+Cambria Math"/>
              </a:rPr>
              <a:t>ퟏퟐ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0644" y="4789287"/>
            <a:ext cx="60834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퐳</a:t>
            </a:r>
            <a:r>
              <a:rPr sz="1400" spc="959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퐈</a:t>
            </a:r>
            <a:r>
              <a:rPr sz="1400" spc="21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connected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 This is possible only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퐳</a:t>
            </a:r>
            <a:r>
              <a:rPr sz="1400" spc="1343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ANBIEC+Cambria Math"/>
                <a:cs typeface="ANBIEC+Cambria Math"/>
              </a:rPr>
              <a:t>퐳</a:t>
            </a:r>
            <a:r>
              <a:rPr sz="1400" spc="944">
                <a:solidFill>
                  <a:srgbClr val="000000"/>
                </a:solidFill>
                <a:latin typeface="ANBIEC+Cambria Math"/>
                <a:cs typeface="ANBIE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9036" y="4875098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NBIEC+Cambria Math"/>
                <a:cs typeface="ANBIEC+Cambria Math"/>
              </a:rPr>
              <a:t>ퟐퟏ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49341" y="4875098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NBIEC+Cambria Math"/>
                <a:cs typeface="ANBIEC+Cambria Math"/>
              </a:rPr>
              <a:t>ퟏퟐ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67502" y="4875098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NBIEC+Cambria Math"/>
                <a:cs typeface="ANBIEC+Cambria Math"/>
              </a:rPr>
              <a:t>ퟐퟏ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30219" y="6580108"/>
            <a:ext cx="7720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988540"/>
            <a:ext cx="7456040" cy="1078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entirely</a:t>
            </a:r>
            <a:r>
              <a:rPr sz="14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capacitors,</a:t>
            </a:r>
            <a:r>
              <a:rPr sz="1400" spc="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reciprocal.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T-equivalent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(b);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 this figure follows directly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(2.1).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9384598"/>
            <a:ext cx="71633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Fig.2.4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T-equivalent circuit (for reciprocal case only), (b) general equivalent circuit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2952708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H.W.(44):</a:t>
            </a:r>
            <a:r>
              <a:rPr sz="1400" b="1" spc="89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8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64578"/>
            <a:ext cx="20617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1.42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- 43.9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546969"/>
            <a:ext cx="458893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H.W.(45):</a:t>
            </a:r>
            <a:r>
              <a:rPr sz="1400" b="1" spc="1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162665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800078"/>
            <a:ext cx="3516255" cy="672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H.W.(46):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∠30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°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0455" y="40902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35150" y="40902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4412859"/>
            <a:ext cx="20000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3.58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3.43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5473430"/>
            <a:ext cx="7456437" cy="680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H.W.(47):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depicted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714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average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resistor.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956536"/>
            <a:ext cx="413840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H.W.(48):</a:t>
            </a:r>
            <a:r>
              <a:rPr sz="1400" b="1" spc="1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labeled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8430" y="7039482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33167" y="703948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7160752"/>
            <a:ext cx="7770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7573756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8504090"/>
            <a:ext cx="4749703" cy="50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H.W.(49):</a:t>
            </a:r>
            <a:r>
              <a:rPr sz="140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spc="-14" baseline="-1457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PWTPCD+Arial Unicode MS"/>
                <a:cs typeface="PWTPCD+Arial Unicode MS"/>
              </a:rPr>
              <a:t>=</a:t>
            </a:r>
            <a:r>
              <a:rPr sz="1400" spc="28">
                <a:solidFill>
                  <a:srgbClr val="000000"/>
                </a:solidFill>
                <a:latin typeface="PWTPCD+Arial Unicode MS"/>
                <a:cs typeface="PWTPCD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117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782669"/>
            <a:ext cx="4752253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208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marked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i="1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open-circuited;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short-circuited;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bridged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9604054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2015779" cy="94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H.W.(50):</a:t>
            </a:r>
            <a:r>
              <a:rPr sz="1400" b="1" spc="17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6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881"/>
              </a:lnSpc>
              <a:spcBef>
                <a:spcPts val="1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DOCJM+Arial Unicode MS"/>
                <a:cs typeface="FDOCJM+Arial Unicode MS"/>
              </a:rPr>
              <a:t>=</a:t>
            </a:r>
            <a:r>
              <a:rPr sz="1400" spc="283">
                <a:solidFill>
                  <a:srgbClr val="000000"/>
                </a:solidFill>
                <a:latin typeface="FDOCJM+Arial Unicode MS"/>
                <a:cs typeface="FDOCJM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04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DOCJM+Arial Unicode MS"/>
                <a:cs typeface="FDOCJM+Arial Unicode MS"/>
              </a:rPr>
              <a:t>=</a:t>
            </a:r>
            <a:r>
              <a:rPr sz="1400" spc="280">
                <a:solidFill>
                  <a:srgbClr val="000000"/>
                </a:solidFill>
                <a:latin typeface="FDOCJM+Arial Unicode MS"/>
                <a:cs typeface="FDOCJM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00749"/>
            <a:ext cx="2016125" cy="74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FDOCJM+Arial Unicode MS"/>
                <a:cs typeface="FDOCJM+Arial Unicode MS"/>
              </a:rPr>
              <a:t>=</a:t>
            </a:r>
            <a:r>
              <a:rPr sz="1400" spc="161">
                <a:solidFill>
                  <a:srgbClr val="000000"/>
                </a:solidFill>
                <a:latin typeface="FDOCJM+Arial Unicode MS"/>
                <a:cs typeface="FDOCJM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  <a:p>
            <a:pPr marL="0" marR="0">
              <a:lnSpc>
                <a:spcPts val="1554"/>
              </a:lnSpc>
              <a:spcBef>
                <a:spcPts val="2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achieve</a:t>
            </a:r>
            <a:r>
              <a:rPr sz="1400" spc="1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peak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585069"/>
            <a:ext cx="1768475" cy="8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4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200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59878" y="2585069"/>
            <a:ext cx="39546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203813"/>
            <a:ext cx="10292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H.W.(51):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9786" y="3203813"/>
            <a:ext cx="10191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23794" y="3203813"/>
            <a:ext cx="4856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29118" y="3203813"/>
            <a:ext cx="9400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Thévenin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409934"/>
            <a:ext cx="374596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 looking into terminals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02563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568487"/>
            <a:ext cx="3492772" cy="122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of Fig.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take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FDOCJM+Arial Unicode MS"/>
                <a:cs typeface="FDOCJM+Arial Unicode MS"/>
              </a:rPr>
              <a:t>=</a:t>
            </a:r>
          </a:p>
          <a:p>
            <a:pPr marL="0" marR="0">
              <a:lnSpc>
                <a:spcPts val="1554"/>
              </a:lnSpc>
              <a:spcBef>
                <a:spcPts val="26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–2.5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mS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i="1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100W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881"/>
              </a:lnSpc>
              <a:spcBef>
                <a:spcPts val="2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when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FDOCJM+Arial Unicode MS"/>
                <a:cs typeface="FDOCJM+Arial Unicode MS"/>
              </a:rPr>
              <a:t>=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>
                <a:solidFill>
                  <a:srgbClr val="000000"/>
                </a:solidFill>
                <a:latin typeface="MKSLIF+Cambria Math"/>
                <a:cs typeface="MKSLIF+Cambria Math"/>
              </a:rPr>
              <a:t>∠</a:t>
            </a:r>
            <a:r>
              <a:rPr sz="1400">
                <a:solidFill>
                  <a:srgbClr val="000000"/>
                </a:solidFill>
                <a:latin typeface="KBFHRR+Arial Unicode MS"/>
                <a:cs typeface="KBFHRR+Arial Unicode MS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r>
              <a:rPr sz="1400">
                <a:solidFill>
                  <a:srgbClr val="000000"/>
                </a:solidFill>
                <a:latin typeface="KBFHRR+Arial Unicode MS"/>
                <a:cs typeface="KBFHRR+Arial Unicode MS"/>
              </a:rPr>
              <a:t>◦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773912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981176"/>
            <a:ext cx="34301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H.W.(53):</a:t>
            </a:r>
            <a:r>
              <a:rPr sz="1400" b="1" spc="7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7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2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07361" y="606412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29307" y="606412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6185392"/>
            <a:ext cx="21249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circuit of Fig.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598396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778828"/>
            <a:ext cx="337295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ퟗퟏ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9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ퟏퟐ∠ퟑퟕ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91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ퟗퟐ</a:t>
            </a:r>
            <a:r>
              <a:rPr sz="15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퐨</a:t>
            </a:r>
            <a:r>
              <a:rPr sz="1500" spc="-11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퐕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1400" spc="-79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ퟐퟐ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9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ퟕퟖ∠−ퟏퟒퟐ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91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ퟏ</a:t>
            </a:r>
            <a:r>
              <a:rPr sz="15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퐨</a:t>
            </a:r>
            <a:r>
              <a:rPr sz="1500" spc="-11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퐕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607284"/>
            <a:ext cx="3587694" cy="66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H.W.(54):</a:t>
            </a:r>
            <a:r>
              <a:rPr sz="1400" b="1" spc="100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18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i="1" spc="-33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1024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circuit of Fig.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9632087"/>
            <a:ext cx="423116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ퟏퟑퟖ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9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ퟖퟐ∠ퟐퟖ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91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MKSLIF+Cambria Math"/>
                <a:cs typeface="MKSLIF+Cambria Math"/>
              </a:rPr>
              <a:t>ퟔퟓ</a:t>
            </a:r>
            <a:r>
              <a:rPr sz="15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퐨</a:t>
            </a:r>
            <a:r>
              <a:rPr sz="1500" spc="-11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퐕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100" spc="-233" baseline="36857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ퟐퟎퟖ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2100" spc="-245" baseline="36857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ퟐ∠−ퟏퟓퟏ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2100" spc="-233" baseline="36857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ퟒ</a:t>
            </a:r>
            <a:r>
              <a:rPr sz="15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퐨</a:t>
            </a:r>
            <a:r>
              <a:rPr sz="1500" spc="-11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MKSLIF+Cambria Math"/>
                <a:cs typeface="MKSLIF+Cambria Math"/>
              </a:rPr>
              <a:t>퐕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19321" y="9658918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11828" y="10062569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549498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 circuit of 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04314" y="14351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36570" y="14351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824337"/>
            <a:ext cx="39250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[Answer:v</a:t>
            </a:r>
            <a:r>
              <a:rPr sz="1400" b="1" spc="4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4.186 V and v</a:t>
            </a:r>
            <a:r>
              <a:rPr sz="1400" b="1" spc="45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4v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16.744 V]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2230" y="290728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17342" y="290728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033125"/>
            <a:ext cx="55874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H.W.(56):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 circuit of Fig., find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and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08880" y="31160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29529" y="31160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29048" y="448957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514834"/>
            <a:ext cx="5462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[Answer:i</a:t>
            </a:r>
            <a:r>
              <a:rPr sz="1400" b="1" spc="9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(t)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(v</a:t>
            </a:r>
            <a:r>
              <a:rPr sz="1400" b="1" spc="3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/Rn)cos</a:t>
            </a:r>
            <a:r>
              <a:rPr sz="1400" b="1" spc="-27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 A, and i</a:t>
            </a:r>
            <a:r>
              <a:rPr sz="1400" b="1" spc="1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(t) = (–v</a:t>
            </a:r>
            <a:r>
              <a:rPr sz="1400" b="1" spc="3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/(n</a:t>
            </a:r>
            <a:r>
              <a:rPr sz="1400" b="1" spc="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R))cos</a:t>
            </a:r>
            <a:r>
              <a:rPr sz="1400" b="1" spc="-27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92605" y="4597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67154" y="4597780"/>
            <a:ext cx="26666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64103" y="4597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28821" y="4597780"/>
            <a:ext cx="26666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722098"/>
            <a:ext cx="7449027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H.W.(57):</a:t>
            </a:r>
            <a:r>
              <a:rPr sz="1400" b="1" spc="1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33626" y="48050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52167" y="48050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926314"/>
            <a:ext cx="24946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windings. Find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22373" y="50092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78430" y="50092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392789"/>
            <a:ext cx="74567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</a:t>
            </a:r>
            <a:r>
              <a:rPr sz="1400" b="1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(a)</a:t>
            </a:r>
            <a:r>
              <a:rPr sz="1400" b="1" spc="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35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1.072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5.88°A,</a:t>
            </a:r>
            <a:r>
              <a:rPr sz="1400" b="1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and I</a:t>
            </a:r>
            <a:r>
              <a:rPr sz="1400" b="1" spc="47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0.536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185.88°A</a:t>
            </a:r>
            <a:r>
              <a:rPr sz="1400" b="1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4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0.625</a:t>
            </a:r>
            <a:r>
              <a:rPr sz="1400" b="1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1400" b="1" spc="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4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56258" y="64862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315334" y="64862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153914" y="64862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18376" y="64862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600053"/>
            <a:ext cx="13121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0.3125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25°A]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819376"/>
            <a:ext cx="530122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H.W.(58):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362045"/>
            <a:ext cx="2894206" cy="1284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350" b="1" spc="12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(12.8 + j5.6) ohms]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H.W.(59):</a:t>
            </a:r>
            <a:r>
              <a:rPr sz="1400" b="1" spc="3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concept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reflected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9587423"/>
            <a:ext cx="2421004" cy="48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350" b="1" spc="1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8.95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10.62°A]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1828" y="10062569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162089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H.W.(60):</a:t>
            </a:r>
            <a:r>
              <a:rPr sz="1400" b="1" spc="10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10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20-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Ωresistor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72065"/>
            <a:ext cx="16948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11.05 W]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66069"/>
            <a:ext cx="37566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87905" y="3049015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5779" y="3049015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466199"/>
            <a:ext cx="4638489" cy="6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iX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1.08</a:t>
            </a:r>
            <a:r>
              <a:rPr sz="1400" spc="-18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33.91° A, Vx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15.14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–34.21° V.]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H.W.(62):</a:t>
            </a:r>
            <a:r>
              <a:rPr sz="140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21102" y="47684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42082" y="47684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67863" y="47684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891262"/>
            <a:ext cx="21249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circuit of Fig.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295255"/>
            <a:ext cx="38348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46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4.028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–52.38°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47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2.019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58138" y="53887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19679" y="53887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504297"/>
            <a:ext cx="2661208" cy="486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52.11° A, 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350" b="1" spc="1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1.338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–52.2° A.]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474952"/>
            <a:ext cx="5257919" cy="4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ideal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Fig, find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given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863441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30475" y="8863441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11828" y="10062569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4525978" cy="6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H.W.(64):</a:t>
            </a:r>
            <a:r>
              <a:rPr sz="1400" b="1" spc="3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I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given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353421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20975" y="2353421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702542"/>
            <a:ext cx="48014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H.W.(65):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autotransformer circuit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 show that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418566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627608"/>
            <a:ext cx="338075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H.W.(66):</a:t>
            </a:r>
            <a:r>
              <a:rPr sz="1400" b="1" spc="2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29638" y="5914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70810" y="5914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39263" y="5914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036040"/>
            <a:ext cx="2976452" cy="150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delivered to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350" b="1" spc="18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1.245</a:t>
            </a:r>
            <a:r>
              <a:rPr sz="1400" spc="-1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–33.76°A,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350" b="1" spc="18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0.8893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–33.76°A,</a:t>
            </a:r>
          </a:p>
          <a:p>
            <a:pPr marL="0" marR="0">
              <a:lnSpc>
                <a:spcPts val="164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0.3557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146.2°A,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 = 7.51 watts]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7281148"/>
            <a:ext cx="3856551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H.W.(67):</a:t>
            </a:r>
            <a:r>
              <a:rPr sz="1400" b="1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i="1" spc="61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adjusted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until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8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8368" y="7772527"/>
            <a:ext cx="2643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26133" y="7772527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7894177"/>
            <a:ext cx="38584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transferred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600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74442" y="797712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87445" y="797712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8099917"/>
            <a:ext cx="97921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200 turns.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508872"/>
            <a:ext cx="3539454" cy="478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350" b="1" spc="10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(1.2 – j2) </a:t>
            </a:r>
            <a:r>
              <a:rPr sz="1400" b="1" spc="-23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p=</a:t>
            </a:r>
            <a:r>
              <a:rPr sz="1400"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5.333 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w]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11828" y="10062569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731845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H.W.(68):</a:t>
            </a:r>
            <a:r>
              <a:rPr sz="1400" b="1" spc="4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172065"/>
            <a:ext cx="18754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74.9 watts.]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007217"/>
            <a:ext cx="3638105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H.W.(69):</a:t>
            </a:r>
            <a:r>
              <a:rPr sz="1400" b="1" spc="1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ideal,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4785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I</a:t>
            </a:r>
            <a:r>
              <a:rPr sz="14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455" y="3498977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544" y="3498977"/>
            <a:ext cx="2800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829034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1828" y="10062569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69425"/>
            <a:ext cx="1334533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LPDGOQ+Harlow Solid Italic,Italic"/>
                <a:cs typeface="LPDGOQ+Harlow Solid Italic,Italic"/>
              </a:rPr>
              <a:t>Lecture ( 1 )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84042" y="1344213"/>
            <a:ext cx="2707649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Two-Port Networks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63742"/>
            <a:ext cx="1389414" cy="512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1)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924" y="2287327"/>
            <a:ext cx="7063065" cy="49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CKWVT+Symbol"/>
                <a:cs typeface="GCKWVT+Symbol"/>
              </a:rPr>
              <a:t>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port</a:t>
            </a:r>
            <a:r>
              <a:rPr sz="1400" i="1" spc="4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 pair</a:t>
            </a:r>
            <a:r>
              <a:rPr sz="1400" i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terminals through which a current may enter or</a:t>
            </a:r>
            <a:r>
              <a:rPr sz="140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leave a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9924" y="2520500"/>
            <a:ext cx="7192043" cy="1341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CKWVT+Symbol"/>
                <a:cs typeface="GCKWVT+Symbol"/>
              </a:rPr>
              <a:t>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one-port</a:t>
            </a:r>
            <a:r>
              <a:rPr sz="1400" i="1" spc="3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network</a:t>
            </a:r>
            <a:r>
              <a:rPr sz="1400" i="1" spc="4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two-terminal</a:t>
            </a:r>
            <a:r>
              <a:rPr sz="1400" i="1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i="1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  <a:r>
              <a:rPr sz="1400" i="1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(such</a:t>
            </a:r>
            <a:r>
              <a:rPr sz="1400" i="1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22860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i="1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capacitors,</a:t>
            </a:r>
            <a:r>
              <a:rPr sz="1400" i="1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i="1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inductors).</a:t>
            </a:r>
            <a:r>
              <a:rPr sz="1400" i="1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i="1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i="1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i="1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i="1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i="1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i="1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dealt</a:t>
            </a:r>
            <a:r>
              <a:rPr sz="1400" i="1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i="1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i="1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far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i="1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two-terminal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one-port circuits as in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70C0"/>
                </a:solidFill>
                <a:latin typeface="Times New Roman"/>
                <a:cs typeface="Times New Roman"/>
              </a:rPr>
              <a:t>Fig.1.1 (a).</a:t>
            </a:r>
          </a:p>
          <a:p>
            <a:pPr marL="0" marR="0">
              <a:lnSpc>
                <a:spcPts val="1720"/>
              </a:lnSpc>
              <a:spcBef>
                <a:spcPts val="2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CKWVT+Symbol"/>
                <a:cs typeface="GCKWVT+Symbol"/>
              </a:rPr>
              <a:t>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Two-port</a:t>
            </a:r>
            <a:r>
              <a:rPr sz="1400" i="1" spc="10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network</a:t>
            </a:r>
            <a:r>
              <a:rPr sz="1400" i="1" spc="1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sz="140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i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i="1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  <a:r>
              <a:rPr sz="1400" i="1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elements(as</a:t>
            </a:r>
            <a:r>
              <a:rPr sz="1400" i="1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i="1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22860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i="1">
                <a:solidFill>
                  <a:srgbClr val="0070C0"/>
                </a:solidFill>
                <a:latin typeface="Times New Roman"/>
                <a:cs typeface="Times New Roman"/>
              </a:rPr>
              <a:t>Fig.1.1 (b)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), such</a:t>
            </a:r>
            <a:r>
              <a:rPr sz="140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as op</a:t>
            </a:r>
            <a:r>
              <a:rPr sz="1400" i="1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amps, transistors,</a:t>
            </a:r>
            <a:r>
              <a:rPr sz="1400" i="1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and transformers.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9924" y="3615113"/>
            <a:ext cx="7044735" cy="48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CKWVT+Symbol"/>
                <a:cs typeface="GCKWVT+Symbol"/>
              </a:rPr>
              <a:t>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two-port network</a:t>
            </a:r>
            <a:r>
              <a:rPr sz="1400" spc="1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electrical network with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separate ports for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input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8524" y="3838700"/>
            <a:ext cx="1157139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 output.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4057073"/>
            <a:ext cx="7456492" cy="920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04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CKWVT+Symbol"/>
                <a:cs typeface="GCKWVT+Symbol"/>
              </a:rPr>
              <a:t>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multi-ports</a:t>
            </a:r>
            <a:r>
              <a:rPr sz="1400" i="1" spc="3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network</a:t>
            </a:r>
            <a:r>
              <a:rPr sz="1400" i="1" spc="3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i="1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n-ports</a:t>
            </a:r>
            <a:r>
              <a:rPr sz="140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(n-pairs</a:t>
            </a:r>
            <a:r>
              <a:rPr sz="1400" i="1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i="1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terminals)</a:t>
            </a:r>
            <a:r>
              <a:rPr sz="1400" i="1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i="1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i="1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  <a:r>
              <a:rPr sz="1400" i="1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457504" marR="0">
              <a:lnSpc>
                <a:spcPts val="1554"/>
              </a:lnSpc>
              <a:spcBef>
                <a:spcPts val="1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Note:</a:t>
            </a:r>
            <a:r>
              <a:rPr sz="1400" b="1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entering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leaves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717526"/>
            <a:ext cx="30087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entering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equals zero.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38782" y="6197584"/>
            <a:ext cx="42380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One-port network,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network.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535912"/>
            <a:ext cx="29118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Importance of two-port networks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9924" y="6737080"/>
            <a:ext cx="7186822" cy="12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control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systems,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systems,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22860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electronics.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electronics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transistors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facilitate cascaded design.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Knowing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enables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treat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“black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box”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embedded within a larger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7963899"/>
            <a:ext cx="745775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characterize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quantities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35495" y="80331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23531" y="80331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168116"/>
            <a:ext cx="74492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Fig.1.1</a:t>
            </a:r>
            <a:r>
              <a:rPr sz="1400" spc="13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(b),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various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1123" y="82373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0068" y="82373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378809"/>
            <a:ext cx="7074173" cy="170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are called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 are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six sets</a:t>
            </a:r>
            <a:r>
              <a:rPr sz="1400" i="1" spc="4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parameters:</a:t>
            </a:r>
          </a:p>
          <a:p>
            <a:pPr marL="0" marR="0">
              <a:lnSpc>
                <a:spcPts val="1534"/>
              </a:lnSpc>
              <a:spcBef>
                <a:spcPts val="2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1)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 Parameters (z-parameters)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2)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Admittance Parameters (y-parameters)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3)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Hybrid Parameters (h-parameters)</a:t>
            </a:r>
          </a:p>
          <a:p>
            <a:pPr marL="0" marR="0">
              <a:lnSpc>
                <a:spcPts val="1534"/>
              </a:lnSpc>
              <a:spcBef>
                <a:spcPts val="3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4)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Inverse Hybrid Parameters (g-parameters)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5)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Transmission Parameters (ABCD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 parameters)</a:t>
            </a:r>
          </a:p>
          <a:p>
            <a:pPr marL="0" marR="0">
              <a:lnSpc>
                <a:spcPts val="1534"/>
              </a:lnSpc>
              <a:spcBef>
                <a:spcPts val="26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6)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Inverse Transmission Parameters (abcd or t parameters)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3285005" cy="520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1)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Impedance Parameters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(z-parameters)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4168857" cy="209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</a:t>
            </a:r>
            <a:r>
              <a:rPr sz="1400" spc="1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commonly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synthesis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filters.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impedance-matching</a:t>
            </a:r>
            <a:r>
              <a:rPr sz="1400" spc="16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  <a:r>
              <a:rPr sz="1400" spc="16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distribution networks.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voltage-driven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 spc="44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current-driven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 spc="46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 spc="68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(b),</a:t>
            </a:r>
            <a:r>
              <a:rPr sz="1400" spc="6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can be related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terminal currents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63870" y="4551410"/>
            <a:ext cx="7734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356082"/>
            <a:ext cx="7455303" cy="88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</a:t>
            </a:r>
            <a:r>
              <a:rPr sz="1400" i="1" spc="1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z</a:t>
            </a:r>
            <a:r>
              <a:rPr sz="1400" i="1" spc="1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ohms.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evaluated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setting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b="1" spc="52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(input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open-circuited)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b="1" spc="16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0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(output port open-circuited) 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7561564"/>
            <a:ext cx="7146773" cy="68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 obtained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open-circuiting the input or output port,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 called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open-circuit impedance 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Specifically,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9192624"/>
            <a:ext cx="7454658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Sometimes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driving-point</a:t>
            </a:r>
            <a:r>
              <a:rPr sz="1400" i="1" spc="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transfer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57197" y="9261855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02789" y="926185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88001" y="926185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32450" y="926185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9413554"/>
            <a:ext cx="5923934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symmetrical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83917" y="948278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66823" y="948278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449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2019-10-29T09:53:40Z</dcterms:modified>
</cp:coreProperties>
</file>